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327"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384" r:id="rId42"/>
    <p:sldId id="389" r:id="rId43"/>
    <p:sldId id="390" r:id="rId44"/>
    <p:sldId id="391" r:id="rId45"/>
    <p:sldId id="392" r:id="rId46"/>
    <p:sldId id="342" r:id="rId47"/>
    <p:sldId id="406" r:id="rId48"/>
    <p:sldId id="395" r:id="rId49"/>
    <p:sldId id="407" r:id="rId50"/>
    <p:sldId id="393" r:id="rId51"/>
    <p:sldId id="401" r:id="rId52"/>
    <p:sldId id="382" r:id="rId53"/>
    <p:sldId id="411" r:id="rId54"/>
    <p:sldId id="412" r:id="rId55"/>
    <p:sldId id="413" r:id="rId56"/>
    <p:sldId id="414" r:id="rId57"/>
    <p:sldId id="415" r:id="rId58"/>
    <p:sldId id="416" r:id="rId59"/>
    <p:sldId id="419" r:id="rId60"/>
    <p:sldId id="420" r:id="rId61"/>
    <p:sldId id="418" r:id="rId62"/>
    <p:sldId id="421" r:id="rId63"/>
    <p:sldId id="422" r:id="rId64"/>
    <p:sldId id="409" r:id="rId65"/>
    <p:sldId id="298" r:id="rId66"/>
    <p:sldId id="299" r:id="rId67"/>
    <p:sldId id="300" r:id="rId68"/>
    <p:sldId id="301" r:id="rId69"/>
    <p:sldId id="302" r:id="rId70"/>
    <p:sldId id="303" r:id="rId71"/>
    <p:sldId id="304" r:id="rId72"/>
    <p:sldId id="305" r:id="rId73"/>
    <p:sldId id="374" r:id="rId74"/>
    <p:sldId id="308" r:id="rId75"/>
    <p:sldId id="360" r:id="rId76"/>
    <p:sldId id="273" r:id="rId77"/>
    <p:sldId id="351" r:id="rId78"/>
    <p:sldId id="367" r:id="rId79"/>
    <p:sldId id="353" r:id="rId80"/>
    <p:sldId id="354" r:id="rId81"/>
    <p:sldId id="356" r:id="rId82"/>
    <p:sldId id="357" r:id="rId83"/>
    <p:sldId id="359" r:id="rId84"/>
    <p:sldId id="295" r:id="rId85"/>
    <p:sldId id="321" r:id="rId86"/>
    <p:sldId id="364" r:id="rId87"/>
    <p:sldId id="365" r:id="rId88"/>
    <p:sldId id="366" r:id="rId89"/>
    <p:sldId id="375" r:id="rId90"/>
    <p:sldId id="309" r:id="rId91"/>
    <p:sldId id="322" r:id="rId92"/>
    <p:sldId id="404" r:id="rId93"/>
    <p:sldId id="405" r:id="rId94"/>
    <p:sldId id="402" r:id="rId95"/>
    <p:sldId id="403" r:id="rId96"/>
    <p:sldId id="310" r:id="rId97"/>
    <p:sldId id="344" r:id="rId98"/>
    <p:sldId id="345" r:id="rId99"/>
    <p:sldId id="323" r:id="rId100"/>
    <p:sldId id="311" r:id="rId101"/>
    <p:sldId id="312" r:id="rId102"/>
    <p:sldId id="313" r:id="rId103"/>
    <p:sldId id="314" r:id="rId104"/>
    <p:sldId id="315" r:id="rId105"/>
    <p:sldId id="316" r:id="rId106"/>
    <p:sldId id="317" r:id="rId107"/>
    <p:sldId id="376" r:id="rId108"/>
    <p:sldId id="318" r:id="rId109"/>
    <p:sldId id="324" r:id="rId110"/>
    <p:sldId id="328" r:id="rId111"/>
    <p:sldId id="362" r:id="rId112"/>
    <p:sldId id="361" r:id="rId113"/>
    <p:sldId id="368" r:id="rId114"/>
    <p:sldId id="319" r:id="rId115"/>
    <p:sldId id="325" r:id="rId116"/>
    <p:sldId id="377" r:id="rId117"/>
    <p:sldId id="339" r:id="rId118"/>
    <p:sldId id="358" r:id="rId119"/>
    <p:sldId id="340" r:id="rId120"/>
    <p:sldId id="400" r:id="rId121"/>
    <p:sldId id="338" r:id="rId122"/>
    <p:sldId id="329" r:id="rId123"/>
    <p:sldId id="330" r:id="rId124"/>
    <p:sldId id="331" r:id="rId125"/>
    <p:sldId id="332" r:id="rId126"/>
    <p:sldId id="333" r:id="rId127"/>
    <p:sldId id="334" r:id="rId128"/>
    <p:sldId id="335" r:id="rId129"/>
    <p:sldId id="336" r:id="rId130"/>
    <p:sldId id="337" r:id="rId131"/>
    <p:sldId id="296" r:id="rId132"/>
    <p:sldId id="399" r:id="rId133"/>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00FF00"/>
    <a:srgbClr val="FF7400"/>
    <a:srgbClr val="FF00FF"/>
    <a:srgbClr val="00DB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7" autoAdjust="0"/>
  </p:normalViewPr>
  <p:slideViewPr>
    <p:cSldViewPr>
      <p:cViewPr>
        <p:scale>
          <a:sx n="125" d="100"/>
          <a:sy n="125" d="100"/>
        </p:scale>
        <p:origin x="-1200" y="-13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5/13/2012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13.05.2012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xmlns=""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13.05.2012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xmlns=""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13.05.2012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Martin Golding</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err="1" smtClean="0">
                <a:latin typeface="Roboto" pitchFamily="2" charset="0"/>
                <a:ea typeface="Roboto" pitchFamily="2" charset="0"/>
              </a:rPr>
              <a:t>Liskov</a:t>
            </a:r>
            <a:r>
              <a:rPr lang="en-US" sz="2000" dirty="0" smtClean="0">
                <a:latin typeface="Roboto" pitchFamily="2" charset="0"/>
                <a:ea typeface="Roboto" pitchFamily="2" charset="0"/>
              </a:rPr>
              <a:t>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Rather than “a general reusable solution to a commonly occurring problem”, I currently think of design patterns as a shared vocabulary for discussing the observable commonalities between two or more solutions, after they’ve emerged.</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t>
            </a:r>
            <a:r>
              <a:rPr lang="en-US" dirty="0" smtClean="0"/>
              <a:t>“a general reusable solution to a commonly occurring problem”</a:t>
            </a:r>
            <a:r>
              <a:rPr lang="en-US" dirty="0" smtClean="0">
                <a:solidFill>
                  <a:schemeClr val="bg1">
                    <a:lumMod val="75000"/>
                  </a:schemeClr>
                </a:solidFill>
              </a:rPr>
              <a:t>, I currently think of design patterns as a shared vocabulary for discussing the observable commonalities between two or more solutions, after they’ve emerged.</a:t>
            </a:r>
            <a:endParaRPr lang="en-U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a:t>
            </a:r>
            <a:r>
              <a:rPr lang="en-US" dirty="0" smtClean="0">
                <a:solidFill>
                  <a:srgbClr val="FF7400"/>
                </a:solidFill>
              </a:rPr>
              <a:t> I currently think </a:t>
            </a:r>
            <a:r>
              <a:rPr lang="en-US" dirty="0" smtClean="0">
                <a:solidFill>
                  <a:schemeClr val="bg1">
                    <a:lumMod val="75000"/>
                  </a:schemeClr>
                </a:solidFill>
              </a:rPr>
              <a:t>of design patterns as a shared vocabulary for discussing the observable commonalities between two or more solutions, after they’ve emerged.</a:t>
            </a:r>
            <a:endParaRPr lang="en-U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t>
            </a:r>
            <a:r>
              <a:rPr lang="en-US" dirty="0" smtClean="0">
                <a:solidFill>
                  <a:srgbClr val="00DB00"/>
                </a:solidFill>
              </a:rPr>
              <a:t>a shared vocabulary for </a:t>
            </a:r>
            <a:r>
              <a:rPr lang="en-US" dirty="0" smtClean="0">
                <a:solidFill>
                  <a:srgbClr val="FF00FF"/>
                </a:solidFill>
              </a:rPr>
              <a:t>discussing</a:t>
            </a:r>
            <a:r>
              <a:rPr lang="en-US" dirty="0" smtClean="0">
                <a:solidFill>
                  <a:srgbClr val="00DB00"/>
                </a:solidFill>
              </a:rPr>
              <a:t> the observable commonalities </a:t>
            </a:r>
            <a:r>
              <a:rPr lang="en-US" dirty="0" smtClean="0">
                <a:solidFill>
                  <a:schemeClr val="bg1">
                    <a:lumMod val="75000"/>
                  </a:schemeClr>
                </a:solidFill>
              </a:rPr>
              <a:t>between two or more solutions, after they’ve emerged.</a:t>
            </a:r>
            <a:endParaRPr lang="en-U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 shared vocabulary for discussing the observable commonalities between two or more solutions, </a:t>
            </a:r>
            <a:r>
              <a:rPr lang="en-US" dirty="0" smtClean="0"/>
              <a:t>after they’ve emerged</a:t>
            </a:r>
            <a:r>
              <a:rPr lang="en-US" dirty="0" smtClean="0">
                <a:solidFill>
                  <a:schemeClr val="bg1">
                    <a:lumMod val="75000"/>
                  </a:schemeClr>
                </a:solidFill>
              </a:rPr>
              <a:t>.</a:t>
            </a:r>
            <a:endParaRPr lang="en-U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6397121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err="1" smtClean="0">
                <a:latin typeface="Roboto" pitchFamily="2" charset="0"/>
                <a:ea typeface="Roboto" pitchFamily="2" charset="0"/>
              </a:rPr>
              <a:t>Liskov</a:t>
            </a:r>
            <a:r>
              <a:rPr lang="en-US" sz="2000" dirty="0" smtClean="0">
                <a:latin typeface="Roboto" pitchFamily="2" charset="0"/>
                <a:ea typeface="Roboto" pitchFamily="2" charset="0"/>
              </a:rPr>
              <a:t>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xmlns="" val="3406340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xmlns="" val="18427045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xmlns="" val="17838853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a:t>
            </a:r>
            <a:r>
              <a:rPr lang="en-US" sz="2000" dirty="0" err="1" smtClean="0">
                <a:solidFill>
                  <a:schemeClr val="bg1">
                    <a:lumMod val="85000"/>
                  </a:schemeClr>
                </a:solidFill>
                <a:latin typeface="Roboto" pitchFamily="2" charset="0"/>
                <a:ea typeface="Roboto" pitchFamily="2" charset="0"/>
              </a:rPr>
              <a:t>Seggregation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xmlns="" val="36397121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p14="http://schemas.microsoft.com/office/powerpoint/2010/main" xmlns="" val="32258363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hlinkClick r:id="rId9"/>
              </a:rPr>
              <a: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xmlns="">
                  <a14:imgLayer r:embed="rId7">
                    <a14:imgEffect>
                      <a14:backgroundRemoval t="0" b="100000" l="11914" r="86719"/>
                    </a14:imgEffect>
                  </a14:imgLayer>
                </a14:imgProps>
              </a:ext>
              <a:ext uri="{28A0092B-C50C-407E-A947-70E740481C1C}">
                <a14:useLocalDpi xmlns:a14="http://schemas.microsoft.com/office/drawing/2010/main" xmlns=""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2"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3200" b="1" dirty="0" smtClean="0">
                <a:solidFill>
                  <a:srgbClr val="00DB00"/>
                </a:solidFill>
                <a:latin typeface="Consolas" pitchFamily="49" charset="0"/>
                <a:ea typeface="Roboto" pitchFamily="2" charset="0"/>
                <a:cs typeface="Consolas" pitchFamily="49" charset="0"/>
              </a:rPr>
              <a:t>#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46</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a:t>
            </a:r>
            <a:r>
              <a:rPr lang="en-US" sz="1600" b="1" dirty="0" smtClean="0">
                <a:latin typeface="Consolas" pitchFamily="49" charset="0"/>
                <a:ea typeface="Roboto" pitchFamily="2" charset="0"/>
                <a:cs typeface="Consolas" pitchFamily="49" charset="0"/>
              </a:rPr>
              <a:t>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a:t>
            </a:r>
            <a:r>
              <a:rPr lang="en-US" sz="1600" b="1" dirty="0" smtClean="0">
                <a:latin typeface="Consolas" pitchFamily="49" charset="0"/>
                <a:ea typeface="Roboto" pitchFamily="2" charset="0"/>
                <a:cs typeface="Consolas" pitchFamily="49" charset="0"/>
              </a:rPr>
              <a:t>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r>
              <a:rPr lang="en-US" sz="1000" b="1" dirty="0" smtClean="0">
                <a:solidFill>
                  <a:schemeClr val="bg1"/>
                </a:solidFill>
                <a:latin typeface="Consolas" pitchFamily="49" charset="0"/>
                <a:ea typeface="Roboto" pitchFamily="2" charset="0"/>
                <a:cs typeface="Consolas" pitchFamily="49" charset="0"/>
              </a:rPr>
              <a:t>{{}}</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err="1" smtClean="0"/>
              <a:t>maliformer</a:t>
            </a:r>
            <a:r>
              <a:rPr lang="de-AT" sz="4900" dirty="0" smtClean="0"/>
              <a:t>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err="1"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7453463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p14="http://schemas.microsoft.com/office/powerpoint/2010/main" xmlns="" val="1229695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7300" dirty="0" err="1" smtClean="0"/>
              <a:t>Vielleicht</a:t>
            </a:r>
            <a:r>
              <a:rPr lang="en-US" sz="7300" dirty="0" smtClean="0"/>
              <a:t> ist </a:t>
            </a:r>
            <a:r>
              <a:rPr lang="en-US" sz="7300" dirty="0" err="1" smtClean="0"/>
              <a:t>deine</a:t>
            </a:r>
            <a:r>
              <a:rPr lang="en-US" sz="7300" dirty="0" smtClean="0"/>
              <a:t/>
            </a:r>
            <a:br>
              <a:rPr lang="en-US" sz="7300" dirty="0" smtClean="0"/>
            </a:br>
            <a:r>
              <a:rPr lang="en-US" sz="6400" dirty="0" err="1" smtClean="0"/>
              <a:t>ProgrammierSprache</a:t>
            </a:r>
            <a:r>
              <a:rPr lang="en-US" sz="6700" dirty="0" smtClean="0"/>
              <a:t/>
            </a:r>
            <a:br>
              <a:rPr lang="en-US" sz="6700" dirty="0" smtClean="0"/>
            </a:br>
            <a:r>
              <a:rPr lang="en-US" sz="8000" dirty="0" err="1" smtClean="0"/>
              <a:t>ungeeignet</a:t>
            </a:r>
            <a:r>
              <a:rPr lang="en-US" sz="8000" dirty="0" smtClean="0"/>
              <a:t>, um </a:t>
            </a:r>
            <a:r>
              <a:rPr lang="en-US" sz="8000" dirty="0" err="1" smtClean="0"/>
              <a:t>es</a:t>
            </a:r>
            <a:r>
              <a:rPr lang="en-US" sz="7300" dirty="0" smtClean="0"/>
              <a:t/>
            </a:r>
            <a:br>
              <a:rPr lang="en-US" sz="7300" dirty="0" smtClean="0"/>
            </a:br>
            <a:r>
              <a:rPr lang="en-US" sz="8900" dirty="0" err="1" smtClean="0">
                <a:solidFill>
                  <a:srgbClr val="FF00FF"/>
                </a:solidFill>
              </a:rPr>
              <a:t>genau</a:t>
            </a:r>
            <a:r>
              <a:rPr lang="en-US" sz="8900" dirty="0" smtClean="0">
                <a:solidFill>
                  <a:srgbClr val="FF00FF"/>
                </a:solidFill>
              </a:rPr>
              <a:t> so </a:t>
            </a:r>
            <a:r>
              <a:rPr lang="en-US" sz="8900" dirty="0" err="1" smtClean="0"/>
              <a:t>zu</a:t>
            </a:r>
            <a:r>
              <a:rPr lang="en-US" sz="8900" dirty="0" smtClean="0"/>
              <a:t> </a:t>
            </a:r>
            <a:r>
              <a:rPr lang="en-US" sz="8900" dirty="0" err="1" smtClean="0"/>
              <a:t>tun</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xmlns="" val="22992120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err="1" smtClean="0">
                <a:solidFill>
                  <a:srgbClr val="00DB00"/>
                </a:solidFill>
              </a:rPr>
              <a:t>ällt</a:t>
            </a:r>
            <a:r>
              <a:rPr lang="de-DE" sz="6000" dirty="0" smtClean="0">
                <a:solidFill>
                  <a:srgbClr val="00DB00"/>
                </a:solidFill>
              </a:rPr>
              <a: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err="1" smtClean="0">
                <a:solidFill>
                  <a:schemeClr val="bg1">
                    <a:lumMod val="75000"/>
                  </a:schemeClr>
                </a:solidFill>
              </a:rPr>
              <a:t>maliformer</a:t>
            </a:r>
            <a:r>
              <a:rPr lang="de-AT" sz="4900" dirty="0" smtClean="0">
                <a:solidFill>
                  <a:schemeClr val="bg1">
                    <a:lumMod val="75000"/>
                  </a:schemeClr>
                </a:solidFill>
              </a:rPr>
              <a:t>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a:t>
            </a:r>
            <a:r>
              <a:rPr lang="de-AT" sz="5700" dirty="0" err="1" smtClean="0">
                <a:solidFill>
                  <a:schemeClr val="bg1">
                    <a:lumMod val="75000"/>
                  </a:schemeClr>
                </a:solidFill>
              </a:rPr>
              <a:t>proxitrunkial</a:t>
            </a:r>
            <a:r>
              <a:rPr lang="de-AT" sz="5700" dirty="0" smtClean="0">
                <a:solidFill>
                  <a:schemeClr val="bg1">
                    <a:lumMod val="75000"/>
                  </a:schemeClr>
                </a:solidFill>
              </a:rPr>
              <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xmlns="" val="13880895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xmlns="" val="19807464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xmlns="" val="36880197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xmlns="" val="36135689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xmlns="" val="420016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xmlns="" val="14098579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xmlns="" val="3745346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p14="http://schemas.microsoft.com/office/powerpoint/2010/main" xmlns="" val="36721457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p14="http://schemas.microsoft.com/office/powerpoint/2010/main" xmlns="" val="36721457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1050</Words>
  <Application>Microsoft Office PowerPoint</Application>
  <PresentationFormat>Bildschirmpräsentation (4:3)</PresentationFormat>
  <Paragraphs>440</Paragraphs>
  <Slides>132</Slides>
  <Notes>2</Notes>
  <HiddenSlides>0</HiddenSlides>
  <MMClips>0</MMClips>
  <ScaleCrop>false</ScaleCrop>
  <HeadingPairs>
    <vt:vector size="4" baseType="variant">
      <vt:variant>
        <vt:lpstr>Design</vt:lpstr>
      </vt:variant>
      <vt:variant>
        <vt:i4>1</vt:i4>
      </vt:variant>
      <vt:variant>
        <vt:lpstr>Folientitel</vt:lpstr>
      </vt:variant>
      <vt:variant>
        <vt:i4>132</vt:i4>
      </vt:variant>
    </vt:vector>
  </HeadingPairs>
  <TitlesOfParts>
    <vt:vector size="133" baseType="lpstr">
      <vt:lpstr>Larissa-Design</vt:lpstr>
      <vt:lpstr>"Always code as if the guy who ends up maintaining your code will be a violent psychopath who knows where you live."     Martin Golding.</vt:lpstr>
      <vt:lpstr>Folie 2</vt:lpstr>
      <vt:lpstr>Folie 3</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Separation</vt:lpstr>
      <vt:lpstr>Empathie</vt:lpstr>
      <vt:lpstr>Empathy is the capacity to think and feel oneself into the inner life of another person</vt:lpstr>
      <vt:lpstr>Haltet EIN</vt:lpstr>
      <vt:lpstr>Folie 32</vt:lpstr>
      <vt:lpstr>Folie 33</vt:lpstr>
      <vt:lpstr>Erst mal einfach</vt:lpstr>
      <vt:lpstr>Folie 35</vt:lpstr>
      <vt:lpstr> C#  Duck duck = new Duck();  </vt:lpstr>
      <vt:lpstr> Python  duck = Duck()  </vt:lpstr>
      <vt:lpstr> C# - DRY  var duck = new Duck();  </vt:lpstr>
      <vt:lpstr>Zug.un.glück</vt:lpstr>
      <vt:lpstr>Don’t ASK</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Folie 48</vt:lpstr>
      <vt:lpstr>Folie 49</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Folie 68</vt:lpstr>
      <vt:lpstr>Diese klasse ist schwer zu testen.</vt:lpstr>
      <vt:lpstr>Folie 70</vt:lpstr>
      <vt:lpstr>Das gleiche sagen</vt:lpstr>
      <vt:lpstr>Folie 72</vt:lpstr>
      <vt:lpstr>Folie 73</vt:lpstr>
      <vt:lpstr>IM PARADIGMA BLEIBEN</vt:lpstr>
      <vt:lpstr>Objekte  Funktionen</vt:lpstr>
      <vt:lpstr>Sprachen</vt:lpstr>
      <vt:lpstr>Vielleicht ist deine ProgrammierSprache ungeeignet, um es genau so zu tun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Folie 88</vt:lpstr>
      <vt:lpstr>Folie 89</vt:lpstr>
      <vt:lpstr>Abstraktion</vt:lpstr>
      <vt:lpstr>for int i=0; GetCustomer</vt:lpstr>
      <vt:lpstr>Exceptionell,</vt:lpstr>
      <vt:lpstr>Folie 93</vt:lpstr>
      <vt:lpstr>Complaints</vt:lpstr>
      <vt:lpstr>Apologies</vt:lpstr>
      <vt:lpstr>Binäre Abhängigkeit</vt:lpstr>
      <vt:lpstr>Folie 97</vt:lpstr>
      <vt:lpstr>Folie 98</vt:lpstr>
      <vt:lpstr>Imports Parameter Binäre Bäume </vt:lpstr>
      <vt:lpstr>Entwurfsmuster</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https://twitter.com/#!/jmrtn  http://jmrtn.com/notes/2012/02/17/design-patterns.html</vt:lpstr>
      <vt:lpstr>Folie 107</vt:lpstr>
      <vt:lpstr>DomänenBEZUG</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Folie 116</vt:lpstr>
      <vt:lpstr>Running</vt:lpstr>
      <vt:lpstr>Running</vt:lpstr>
      <vt:lpstr>Changing</vt:lpstr>
      <vt:lpstr>Folie 120</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Folie 131</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340</cp:revision>
  <dcterms:created xsi:type="dcterms:W3CDTF">2012-05-02T19:59:02Z</dcterms:created>
  <dcterms:modified xsi:type="dcterms:W3CDTF">2012-05-13T09:51:48Z</dcterms:modified>
</cp:coreProperties>
</file>